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90" r:id="rId2"/>
    <p:sldId id="269" r:id="rId3"/>
    <p:sldId id="284" r:id="rId4"/>
    <p:sldId id="283" r:id="rId5"/>
    <p:sldId id="285" r:id="rId6"/>
    <p:sldId id="280" r:id="rId7"/>
    <p:sldId id="287" r:id="rId8"/>
    <p:sldId id="288" r:id="rId9"/>
    <p:sldId id="279" r:id="rId1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554E3D-648A-46FB-A9B9-463786087493}"/>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A Study Of The Psalms (2)</a:t>
            </a:r>
          </a:p>
        </p:txBody>
      </p:sp>
      <p:sp>
        <p:nvSpPr>
          <p:cNvPr id="3" name="Date Placeholder 2">
            <a:extLst>
              <a:ext uri="{FF2B5EF4-FFF2-40B4-BE49-F238E27FC236}">
                <a16:creationId xmlns:a16="http://schemas.microsoft.com/office/drawing/2014/main" id="{230FF6D6-00DA-4D99-91D2-D451AAF92078}"/>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12/19/2021 am class</a:t>
            </a:r>
          </a:p>
        </p:txBody>
      </p:sp>
      <p:sp>
        <p:nvSpPr>
          <p:cNvPr id="4" name="Footer Placeholder 3">
            <a:extLst>
              <a:ext uri="{FF2B5EF4-FFF2-40B4-BE49-F238E27FC236}">
                <a16:creationId xmlns:a16="http://schemas.microsoft.com/office/drawing/2014/main" id="{E03FD098-AFEB-4510-9992-B2D1FACA5EDD}"/>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A2757A8-258E-4DBC-8ABD-A20BE089992C}"/>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E1C957AD-6300-435E-BA47-25836D1A4306}"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564302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A Study Of The Psalms (2)</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12/19/2021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51CF7B89-F266-41AA-9581-3324FBF5082C}" type="slidenum">
              <a:rPr lang="en-US" smtClean="0"/>
              <a:t>‹#›</a:t>
            </a:fld>
            <a:endParaRPr lang="en-US"/>
          </a:p>
        </p:txBody>
      </p:sp>
    </p:spTree>
    <p:extLst>
      <p:ext uri="{BB962C8B-B14F-4D97-AF65-F5344CB8AC3E}">
        <p14:creationId xmlns:p14="http://schemas.microsoft.com/office/powerpoint/2010/main" val="296521012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615388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967007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74290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04680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A48D9B-CF35-48B9-8DC5-C004DB331091}" type="datetimeFigureOut">
              <a:rPr lang="en-US" smtClean="0"/>
              <a:t>12/28/2021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511029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A48D9B-CF35-48B9-8DC5-C004DB331091}" type="datetimeFigureOut">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4110902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A48D9B-CF35-48B9-8DC5-C004DB331091}" type="datetimeFigureOut">
              <a:rPr lang="en-US" smtClean="0"/>
              <a:t>12/28/2021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56969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A48D9B-CF35-48B9-8DC5-C004DB331091}" type="datetimeFigureOut">
              <a:rPr lang="en-US" smtClean="0"/>
              <a:t>12/28/2021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858234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48D9B-CF35-48B9-8DC5-C004DB331091}" type="datetimeFigureOut">
              <a:rPr lang="en-US" smtClean="0"/>
              <a:t>12/28/2021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208782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65011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3839097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48D9B-CF35-48B9-8DC5-C004DB331091}" type="datetimeFigureOut">
              <a:rPr lang="en-US" smtClean="0"/>
              <a:t>12/28/2021</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03DA1-3DFE-4E15-8CB8-4BDE76672D97}" type="slidenum">
              <a:rPr lang="en-US" smtClean="0"/>
              <a:t>‹#›</a:t>
            </a:fld>
            <a:endParaRPr lang="en-US"/>
          </a:p>
        </p:txBody>
      </p:sp>
    </p:spTree>
    <p:extLst>
      <p:ext uri="{BB962C8B-B14F-4D97-AF65-F5344CB8AC3E}">
        <p14:creationId xmlns:p14="http://schemas.microsoft.com/office/powerpoint/2010/main" val="39599193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adfield.com/acrobat/taylor/studying-psalms.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752517"/>
            <a:ext cx="7772400" cy="3441135"/>
          </a:xfrm>
        </p:spPr>
        <p:txBody>
          <a:bodyPr>
            <a:spAutoFit/>
          </a:bodyPr>
          <a:lstStyle/>
          <a:p>
            <a:pPr marL="0" marR="0" fontAlgn="base">
              <a:lnSpc>
                <a:spcPts val="3830"/>
              </a:lnSpc>
              <a:spcBef>
                <a:spcPts val="195"/>
              </a:spcBef>
              <a:spcAft>
                <a:spcPts val="2705"/>
              </a:spcAft>
            </a:pPr>
            <a:r>
              <a:rPr lang="en-US" sz="2800" b="1" i="1" spc="60" dirty="0">
                <a:effectLst/>
                <a:latin typeface="Times New Roman" panose="02020603050405020304" pitchFamily="18" charset="0"/>
                <a:ea typeface="Times New Roman" panose="02020603050405020304" pitchFamily="18" charset="0"/>
              </a:rPr>
              <a:t>An Introduction to the Psalms</a:t>
            </a:r>
            <a:br>
              <a:rPr lang="en-US" sz="2800" dirty="0">
                <a:effectLst/>
                <a:latin typeface="Times New Roman" panose="02020603050405020304" pitchFamily="18" charset="0"/>
                <a:ea typeface="PMingLiU" panose="02020500000000000000" pitchFamily="18" charset="-120"/>
              </a:rPr>
            </a:br>
            <a:r>
              <a:rPr lang="en-US" sz="2800" b="1" dirty="0">
                <a:effectLst/>
                <a:latin typeface="Times New Roman" panose="02020603050405020304" pitchFamily="18" charset="0"/>
                <a:ea typeface="Times New Roman" panose="02020603050405020304" pitchFamily="18" charset="0"/>
              </a:rPr>
              <a:t>Compiled by</a:t>
            </a:r>
            <a:br>
              <a:rPr lang="en-US" sz="2800" dirty="0">
                <a:effectLst/>
                <a:latin typeface="Times New Roman" panose="02020603050405020304" pitchFamily="18" charset="0"/>
                <a:ea typeface="PMingLiU" panose="02020500000000000000" pitchFamily="18" charset="-120"/>
              </a:rPr>
            </a:br>
            <a:r>
              <a:rPr lang="en-US" sz="2800" b="1" spc="115" dirty="0">
                <a:effectLst/>
                <a:latin typeface="Times New Roman" panose="02020603050405020304" pitchFamily="18" charset="0"/>
                <a:ea typeface="Times New Roman" panose="02020603050405020304" pitchFamily="18" charset="0"/>
              </a:rPr>
              <a:t>Gene Taylor</a:t>
            </a:r>
            <a:br>
              <a:rPr lang="en-US" sz="2800" dirty="0">
                <a:effectLst/>
                <a:latin typeface="Times New Roman" panose="02020603050405020304" pitchFamily="18" charset="0"/>
                <a:ea typeface="PMingLiU" panose="02020500000000000000" pitchFamily="18" charset="-120"/>
              </a:rPr>
            </a:br>
            <a:br>
              <a:rPr lang="en-US" sz="2800" dirty="0">
                <a:effectLst/>
                <a:latin typeface="Times New Roman" panose="02020603050405020304" pitchFamily="18" charset="0"/>
                <a:ea typeface="PMingLiU" panose="02020500000000000000" pitchFamily="18" charset="-120"/>
              </a:rPr>
            </a:br>
            <a:r>
              <a:rPr lang="en-US" sz="2800" b="1" dirty="0">
                <a:effectLst/>
                <a:latin typeface="Arial" panose="020B0604020202020204" pitchFamily="34" charset="0"/>
                <a:ea typeface="Arial" panose="020B0604020202020204" pitchFamily="34" charset="0"/>
                <a:cs typeface="Times New Roman" panose="02020603050405020304" pitchFamily="18" charset="0"/>
              </a:rPr>
              <a:t>An Introduction to the Psalms	</a:t>
            </a:r>
            <a:br>
              <a:rPr lang="en-US" sz="2800" b="1" dirty="0">
                <a:effectLst/>
                <a:latin typeface="Arial" panose="020B0604020202020204" pitchFamily="34" charset="0"/>
                <a:ea typeface="Arial" panose="020B0604020202020204" pitchFamily="34" charset="0"/>
                <a:cs typeface="Times New Roman" panose="02020603050405020304" pitchFamily="18" charset="0"/>
              </a:rPr>
            </a:br>
            <a:r>
              <a:rPr lang="en-US" sz="2800" b="1" dirty="0">
                <a:effectLst/>
                <a:latin typeface="Arial" panose="020B0604020202020204" pitchFamily="34" charset="0"/>
                <a:ea typeface="Arial" panose="020B0604020202020204" pitchFamily="34" charset="0"/>
                <a:cs typeface="Times New Roman" panose="02020603050405020304" pitchFamily="18" charset="0"/>
              </a:rPr>
              <a:t>Studying the Psalms</a:t>
            </a:r>
            <a:br>
              <a:rPr lang="en-US" sz="1800" dirty="0">
                <a:effectLst/>
                <a:latin typeface="Times New Roman" panose="02020603050405020304" pitchFamily="18" charset="0"/>
                <a:ea typeface="PMingLiU" panose="02020500000000000000" pitchFamily="18" charset="-120"/>
              </a:rPr>
            </a:br>
            <a:r>
              <a:rPr lang="en-US" sz="1800" dirty="0">
                <a:effectLst/>
                <a:latin typeface="Times New Roman" panose="02020603050405020304" pitchFamily="18" charset="0"/>
                <a:ea typeface="PMingLiU" panose="02020500000000000000" pitchFamily="18" charset="-120"/>
                <a:hlinkClick r:id="rId2" tooltip="Studying The Psalms">
                  <a:extLst>
                    <a:ext uri="{A12FA001-AC4F-418D-AE19-62706E023703}">
                      <ahyp:hlinkClr xmlns:ahyp="http://schemas.microsoft.com/office/drawing/2018/hyperlinkcolor" val="tx"/>
                    </a:ext>
                  </a:extLst>
                </a:hlinkClick>
              </a:rPr>
              <a:t>https://www.padfield.com/acrobat/taylor/studying-psalms.pdf</a:t>
            </a:r>
            <a:endParaRPr lang="en-US" dirty="0"/>
          </a:p>
        </p:txBody>
      </p:sp>
      <p:sp>
        <p:nvSpPr>
          <p:cNvPr id="4" name="TextBox 3">
            <a:extLst>
              <a:ext uri="{FF2B5EF4-FFF2-40B4-BE49-F238E27FC236}">
                <a16:creationId xmlns:a16="http://schemas.microsoft.com/office/drawing/2014/main" id="{4A46EE66-57DE-4101-BAC0-6065F6D48EA7}"/>
              </a:ext>
            </a:extLst>
          </p:cNvPr>
          <p:cNvSpPr txBox="1"/>
          <p:nvPr/>
        </p:nvSpPr>
        <p:spPr>
          <a:xfrm>
            <a:off x="3107347" y="5924550"/>
            <a:ext cx="295946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cs typeface="Arial" panose="020B0604020202020204" pitchFamily="34" charset="0"/>
              </a:rPr>
              <a:t>December 19, 2021</a:t>
            </a:r>
          </a:p>
        </p:txBody>
      </p:sp>
    </p:spTree>
    <p:extLst>
      <p:ext uri="{BB962C8B-B14F-4D97-AF65-F5344CB8AC3E}">
        <p14:creationId xmlns:p14="http://schemas.microsoft.com/office/powerpoint/2010/main" val="568609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52400" y="1181494"/>
            <a:ext cx="8839198" cy="4893647"/>
          </a:xfrm>
        </p:spPr>
        <p:txBody>
          <a:bodyPr wrap="square">
            <a:spAutoFit/>
          </a:bodyPr>
          <a:lstStyle/>
          <a:p>
            <a:pPr marL="0" indent="0">
              <a:lnSpc>
                <a:spcPct val="100000"/>
              </a:lnSpc>
              <a:spcBef>
                <a:spcPts val="0"/>
              </a:spcBef>
              <a:buNone/>
            </a:pPr>
            <a:r>
              <a:rPr lang="en-US" sz="2400" b="1" dirty="0"/>
              <a:t>V. Types of Psalms</a:t>
            </a:r>
          </a:p>
          <a:p>
            <a:pPr marL="461963" indent="-461963">
              <a:lnSpc>
                <a:spcPct val="100000"/>
              </a:lnSpc>
              <a:spcBef>
                <a:spcPts val="0"/>
              </a:spcBef>
              <a:buNone/>
            </a:pPr>
            <a:r>
              <a:rPr lang="en-US" sz="2400" dirty="0"/>
              <a:t>A.	</a:t>
            </a:r>
            <a:r>
              <a:rPr lang="en-US" sz="2400" u="sng" dirty="0"/>
              <a:t>Individual and communal lament psalms, or prayers for God’s deliverance</a:t>
            </a:r>
            <a:r>
              <a:rPr lang="en-US" sz="2400" dirty="0"/>
              <a:t> (3-7; 12; 13; 22; 25-28; 35; 38-40; 42-44; 51; 54-57; 59-61; 63; 64; 69-71; 74; 79; 80; 83; 85; 86; 88; 90; 102; 109; 120; 123; 130; and 140-143).</a:t>
            </a:r>
          </a:p>
          <a:p>
            <a:pPr marL="461963" indent="-461963">
              <a:lnSpc>
                <a:spcPct val="100000"/>
              </a:lnSpc>
              <a:spcBef>
                <a:spcPts val="0"/>
              </a:spcBef>
              <a:buNone/>
            </a:pPr>
            <a:r>
              <a:rPr lang="en-US" sz="2400" dirty="0"/>
              <a:t>B.	</a:t>
            </a:r>
            <a:r>
              <a:rPr lang="en-US" sz="2400" u="sng" dirty="0"/>
              <a:t>Thanksgiving psalms</a:t>
            </a:r>
            <a:r>
              <a:rPr lang="en-US" sz="2400" dirty="0"/>
              <a:t> consisting of praise to God for His gracious acts (8; 18; 19; 29; 30; 32-34; 36; 40; 41; 66; 103-106; 111; 113; 116; 117; 124; 129; 135; 136; 138; 139; 146-148; and 150).</a:t>
            </a:r>
          </a:p>
          <a:p>
            <a:pPr marL="461963" indent="-461963">
              <a:lnSpc>
                <a:spcPct val="100000"/>
              </a:lnSpc>
              <a:spcBef>
                <a:spcPts val="0"/>
              </a:spcBef>
              <a:buNone/>
            </a:pPr>
            <a:r>
              <a:rPr lang="en-US" sz="2400" dirty="0"/>
              <a:t>C.	</a:t>
            </a:r>
            <a:r>
              <a:rPr lang="en-US" sz="2400" u="sng" dirty="0"/>
              <a:t>Enthronement psalms</a:t>
            </a:r>
            <a:r>
              <a:rPr lang="en-US" sz="2400" dirty="0"/>
              <a:t> which describe God’s sovereign rule (47; 93; and 96-99).</a:t>
            </a:r>
          </a:p>
          <a:p>
            <a:pPr marL="461963" indent="-461963">
              <a:lnSpc>
                <a:spcPct val="100000"/>
              </a:lnSpc>
              <a:spcBef>
                <a:spcPts val="0"/>
              </a:spcBef>
              <a:buNone/>
            </a:pPr>
            <a:r>
              <a:rPr lang="en-US" sz="2400" dirty="0"/>
              <a:t>D.	</a:t>
            </a:r>
            <a:r>
              <a:rPr lang="en-US" sz="2400" u="sng" dirty="0"/>
              <a:t>Pilgrimage psalms</a:t>
            </a:r>
            <a:r>
              <a:rPr lang="en-US" sz="2400" dirty="0"/>
              <a:t> which were sung by worshipers as they traveled to Jerusalem to celebrate the Jewish festivals (43; 46; 48; 76; 84; 87; and 120-134).</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8763990A-A184-4CC6-AC34-A0C4DF4FAF14}"/>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020093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AFDBA-480F-41C5-8B07-3CCBBF7612C9}"/>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2"/>
            <a:ext cx="7886700" cy="5130635"/>
          </a:xfrm>
        </p:spPr>
        <p:txBody>
          <a:bodyPr>
            <a:spAutoFit/>
          </a:bodyPr>
          <a:lstStyle/>
          <a:p>
            <a:pPr marL="0" indent="0">
              <a:buNone/>
            </a:pPr>
            <a:r>
              <a:rPr lang="en-US" b="1" dirty="0"/>
              <a:t>V. Types of Psalms</a:t>
            </a:r>
          </a:p>
          <a:p>
            <a:pPr marL="395288" indent="-395288">
              <a:buNone/>
            </a:pPr>
            <a:r>
              <a:rPr lang="en-US" dirty="0"/>
              <a:t>E.	</a:t>
            </a:r>
            <a:r>
              <a:rPr lang="en-US" u="sng" dirty="0"/>
              <a:t>Royal psalms</a:t>
            </a:r>
            <a:r>
              <a:rPr lang="en-US" dirty="0"/>
              <a:t> which portray the reign of the earthly king as well as of the heavenly king of Israel (2; 18; 20; 21; 45; 72; 89; 101; 110; 132; and 144).</a:t>
            </a:r>
          </a:p>
          <a:p>
            <a:pPr marL="395288" indent="-395288">
              <a:buNone/>
            </a:pPr>
            <a:r>
              <a:rPr lang="en-US" dirty="0"/>
              <a:t>F.	</a:t>
            </a:r>
            <a:r>
              <a:rPr lang="en-US" u="sng" dirty="0"/>
              <a:t>Wisdom psalms</a:t>
            </a:r>
            <a:r>
              <a:rPr lang="en-US" dirty="0"/>
              <a:t> which instruct the worshiper in the way of wisdom and righteousness (1; 37; and 119).</a:t>
            </a:r>
          </a:p>
          <a:p>
            <a:pPr marL="395288" indent="-395288">
              <a:buNone/>
            </a:pPr>
            <a:r>
              <a:rPr lang="en-US" dirty="0"/>
              <a:t>G.	</a:t>
            </a:r>
            <a:r>
              <a:rPr lang="en-US" u="sng" dirty="0"/>
              <a:t>Imprecatory psalms</a:t>
            </a:r>
            <a:r>
              <a:rPr lang="en-US" dirty="0"/>
              <a:t> in which the worshiper invokes God’s wrath and judgment against His enemies (7; 35; 40; 55; 58; 59; 69; 79; 109; 137; 139; and 144).</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Tree>
    <p:extLst>
      <p:ext uri="{BB962C8B-B14F-4D97-AF65-F5344CB8AC3E}">
        <p14:creationId xmlns:p14="http://schemas.microsoft.com/office/powerpoint/2010/main" val="2547661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3783600"/>
          </a:xfrm>
        </p:spPr>
        <p:txBody>
          <a:bodyPr>
            <a:spAutoFit/>
          </a:bodyPr>
          <a:lstStyle/>
          <a:p>
            <a:pPr marL="0" indent="0">
              <a:buNone/>
            </a:pPr>
            <a:r>
              <a:rPr lang="en-US" b="1" dirty="0"/>
              <a:t>V. Types of Psalms</a:t>
            </a:r>
          </a:p>
          <a:p>
            <a:pPr marL="0" indent="0">
              <a:buNone/>
            </a:pPr>
            <a:r>
              <a:rPr lang="en-US" dirty="0"/>
              <a:t>H. </a:t>
            </a:r>
            <a:r>
              <a:rPr lang="en-US" u="sng" dirty="0"/>
              <a:t>Messianic psalms</a:t>
            </a:r>
            <a:r>
              <a:rPr lang="en-US" dirty="0"/>
              <a:t>.</a:t>
            </a:r>
          </a:p>
          <a:p>
            <a:pPr marL="744538" lvl="1" indent="-349250">
              <a:buNone/>
            </a:pPr>
            <a:r>
              <a:rPr lang="en-US" dirty="0"/>
              <a:t>1.	Many of the psalms specifically anticipate the life and ministry of Jesus who came centuries later as the promised Messiah.</a:t>
            </a:r>
          </a:p>
          <a:p>
            <a:pPr marL="744538" lvl="1" indent="-349250">
              <a:buNone/>
            </a:pPr>
            <a:r>
              <a:rPr lang="en-US" dirty="0"/>
              <a:t>2.	“Next to Isaiah, the Book of Psalms is the most expressive of the Messianic prophecies and message in the Old Testament. The light of the covenant, to be fulfilled in the coming Messiah, here shines with an extra brilliance” </a:t>
            </a:r>
            <a:r>
              <a:rPr lang="en-US" sz="1800" dirty="0"/>
              <a:t>(Deal, page 147).</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980BC1A4-678C-4480-B986-24480A3CB599}"/>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930997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99588" y="1219200"/>
            <a:ext cx="8935770" cy="5189113"/>
          </a:xfrm>
        </p:spPr>
        <p:txBody>
          <a:bodyPr wrap="square">
            <a:spAutoFit/>
          </a:bodyPr>
          <a:lstStyle/>
          <a:p>
            <a:pPr marL="0" indent="0">
              <a:spcBef>
                <a:spcPts val="0"/>
              </a:spcBef>
              <a:buNone/>
            </a:pPr>
            <a:r>
              <a:rPr lang="en-US" sz="2400" b="1" dirty="0"/>
              <a:t>V. Types of Psalms</a:t>
            </a:r>
          </a:p>
          <a:p>
            <a:pPr marL="0" indent="0">
              <a:spcBef>
                <a:spcPts val="0"/>
              </a:spcBef>
              <a:buNone/>
            </a:pPr>
            <a:r>
              <a:rPr lang="en-US" sz="3200" b="1" dirty="0"/>
              <a:t>H. Messianic psalms.</a:t>
            </a:r>
          </a:p>
          <a:p>
            <a:pPr marL="514350" indent="-514350">
              <a:spcBef>
                <a:spcPts val="0"/>
              </a:spcBef>
              <a:buFont typeface="+mj-lt"/>
              <a:buAutoNum type="arabicPeriod"/>
            </a:pPr>
            <a:r>
              <a:rPr lang="en-US" sz="2400" u="sng" dirty="0"/>
              <a:t>Typical Messianic</a:t>
            </a:r>
            <a:r>
              <a:rPr lang="en-US" sz="2400" dirty="0"/>
              <a:t>. The subject of the psalm is in some respects a type of Christ (34:20; 69:4, 9).</a:t>
            </a:r>
          </a:p>
          <a:p>
            <a:pPr marL="514350" indent="-514350">
              <a:spcBef>
                <a:spcPts val="0"/>
              </a:spcBef>
              <a:buFont typeface="+mj-lt"/>
              <a:buAutoNum type="arabicPeriod"/>
            </a:pPr>
            <a:r>
              <a:rPr lang="en-US" sz="2400" u="sng" dirty="0"/>
              <a:t>Typical Prophetic</a:t>
            </a:r>
            <a:r>
              <a:rPr lang="en-US" sz="2400" dirty="0"/>
              <a:t>. Language is used which describes the psalmist’s present experience but which points beyond his own life and becomes historically true only in Christ (22).</a:t>
            </a:r>
          </a:p>
          <a:p>
            <a:pPr marL="514350" indent="-514350">
              <a:spcBef>
                <a:spcPts val="0"/>
              </a:spcBef>
              <a:buFont typeface="+mj-lt"/>
              <a:buAutoNum type="arabicPeriod"/>
            </a:pPr>
            <a:r>
              <a:rPr lang="en-US" sz="2400" u="sng" dirty="0"/>
              <a:t>Indirectly Messianic</a:t>
            </a:r>
            <a:r>
              <a:rPr lang="en-US" sz="2400" dirty="0"/>
              <a:t>. At the time of the psalm’s composition, it referred to a king or the house of David in general but it awaited final fulfillment in Christ (2; 45; 72).</a:t>
            </a:r>
          </a:p>
          <a:p>
            <a:pPr marL="514350" indent="-514350">
              <a:spcBef>
                <a:spcPts val="0"/>
              </a:spcBef>
              <a:buFont typeface="+mj-lt"/>
              <a:buAutoNum type="arabicPeriod"/>
            </a:pPr>
            <a:r>
              <a:rPr lang="en-US" sz="2400" u="sng" dirty="0"/>
              <a:t>Purely Prophetic</a:t>
            </a:r>
            <a:r>
              <a:rPr lang="en-US" sz="2400" b="1" dirty="0"/>
              <a:t>. </a:t>
            </a:r>
            <a:r>
              <a:rPr lang="en-US" sz="2400" dirty="0"/>
              <a:t>Refers solely to Christ without reference to any other son of David (110).</a:t>
            </a:r>
          </a:p>
          <a:p>
            <a:pPr marL="514350" indent="-514350">
              <a:spcBef>
                <a:spcPts val="0"/>
              </a:spcBef>
              <a:buFont typeface="+mj-lt"/>
              <a:buAutoNum type="arabicPeriod"/>
            </a:pPr>
            <a:r>
              <a:rPr lang="en-US" sz="2400" u="sng" dirty="0"/>
              <a:t>Enthronement</a:t>
            </a:r>
            <a:r>
              <a:rPr lang="en-US" sz="2400" b="1" dirty="0"/>
              <a:t>. </a:t>
            </a:r>
            <a:r>
              <a:rPr lang="en-US" sz="2400" dirty="0"/>
              <a:t>Anticipates the coming of God and the consummation of His kingdom in the person of Jesus Christ</a:t>
            </a:r>
            <a:br>
              <a:rPr lang="en-US" sz="2400" dirty="0"/>
            </a:br>
            <a:r>
              <a:rPr lang="en-US" sz="2400" dirty="0"/>
              <a:t>(96-99).</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E4A5A874-9ED2-454A-8F83-0288B1DEE958}"/>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666395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2"/>
            <a:ext cx="7886700" cy="3745641"/>
          </a:xfrm>
        </p:spPr>
        <p:txBody>
          <a:bodyPr>
            <a:spAutoFit/>
          </a:bodyPr>
          <a:lstStyle/>
          <a:p>
            <a:pPr marL="0" indent="0">
              <a:buNone/>
            </a:pPr>
            <a:r>
              <a:rPr lang="en-US" b="1" dirty="0"/>
              <a:t>VI. The Uses of the Book of Psalms</a:t>
            </a:r>
          </a:p>
          <a:p>
            <a:pPr marL="0" indent="0">
              <a:buNone/>
            </a:pPr>
            <a:r>
              <a:rPr lang="en-US" b="1" dirty="0"/>
              <a:t>A. The Jews.</a:t>
            </a:r>
          </a:p>
          <a:p>
            <a:pPr marL="339725" indent="-339725">
              <a:buNone/>
            </a:pPr>
            <a:r>
              <a:rPr lang="en-US" dirty="0"/>
              <a:t>1. The psalms were originally designed to be a hymnal for use in the temple and synagogue worship.</a:t>
            </a:r>
          </a:p>
          <a:p>
            <a:pPr marL="744538" lvl="1" indent="-287338">
              <a:buNone/>
            </a:pPr>
            <a:r>
              <a:rPr lang="en-US" dirty="0"/>
              <a:t>a. Musicians were provided to worship God in the temple and the psalms were composed to be used there.</a:t>
            </a:r>
          </a:p>
          <a:p>
            <a:pPr marL="744538" lvl="1" indent="-287338">
              <a:buNone/>
            </a:pPr>
            <a:r>
              <a:rPr lang="en-US" dirty="0"/>
              <a:t>b. The book of Psalms became a manual and guide for the devotional life of the Jews.</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787DA692-48E8-4C90-9652-CA1A5F2E523F}"/>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635693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3373" y="1219200"/>
            <a:ext cx="8999145" cy="5139869"/>
          </a:xfrm>
        </p:spPr>
        <p:txBody>
          <a:bodyPr wrap="square">
            <a:spAutoFit/>
          </a:bodyPr>
          <a:lstStyle/>
          <a:p>
            <a:pPr marL="0" indent="0">
              <a:lnSpc>
                <a:spcPct val="100000"/>
              </a:lnSpc>
              <a:spcBef>
                <a:spcPts val="0"/>
              </a:spcBef>
              <a:buNone/>
            </a:pPr>
            <a:r>
              <a:rPr lang="en-US" sz="2000" b="1" dirty="0"/>
              <a:t>VI. The Uses of the Book of Psalms</a:t>
            </a:r>
          </a:p>
          <a:p>
            <a:pPr marL="514350" indent="-514350">
              <a:lnSpc>
                <a:spcPct val="100000"/>
              </a:lnSpc>
              <a:spcBef>
                <a:spcPts val="0"/>
              </a:spcBef>
              <a:buAutoNum type="alphaUcPeriod"/>
            </a:pPr>
            <a:r>
              <a:rPr lang="en-US" sz="2000" b="1" dirty="0"/>
              <a:t>The Jews.</a:t>
            </a:r>
          </a:p>
          <a:p>
            <a:pPr marL="687388" lvl="1" indent="-230188">
              <a:lnSpc>
                <a:spcPct val="100000"/>
              </a:lnSpc>
              <a:spcBef>
                <a:spcPts val="0"/>
              </a:spcBef>
              <a:buNone/>
            </a:pPr>
            <a:r>
              <a:rPr lang="en-US" sz="1800" dirty="0"/>
              <a:t>2. According to the Mishnah, certain psalms were recited on certain days of the week in the temple: “The following are the Psalms that were chanted in the Temple. </a:t>
            </a:r>
          </a:p>
          <a:p>
            <a:pPr lvl="1">
              <a:lnSpc>
                <a:spcPct val="100000"/>
              </a:lnSpc>
              <a:spcBef>
                <a:spcPts val="0"/>
              </a:spcBef>
            </a:pPr>
            <a:r>
              <a:rPr lang="en-US" sz="1800" dirty="0"/>
              <a:t>“On the first day, they used to say, ‘The earth is the Lord’s and the fullness thereof, the world and they that dwell therein’ (Psalm 24).</a:t>
            </a:r>
          </a:p>
          <a:p>
            <a:pPr lvl="1">
              <a:lnSpc>
                <a:spcPct val="100000"/>
              </a:lnSpc>
              <a:spcBef>
                <a:spcPts val="0"/>
              </a:spcBef>
            </a:pPr>
            <a:r>
              <a:rPr lang="en-US" sz="1800" dirty="0"/>
              <a:t>“On the second day, they used to say, ‘Great is the Lord and highly to be praised, in the city of our God, His Holy mountain’ (Psalm 48).</a:t>
            </a:r>
          </a:p>
          <a:p>
            <a:pPr lvl="1">
              <a:lnSpc>
                <a:spcPct val="100000"/>
              </a:lnSpc>
              <a:spcBef>
                <a:spcPts val="0"/>
              </a:spcBef>
            </a:pPr>
            <a:r>
              <a:rPr lang="en-US" sz="1800" dirty="0"/>
              <a:t>“On the third day, they used to say, ‘God standeth in the congregation of God, in the midst of the judges He judgeth’ (Psalm 82).</a:t>
            </a:r>
          </a:p>
          <a:p>
            <a:pPr lvl="1">
              <a:lnSpc>
                <a:spcPct val="100000"/>
              </a:lnSpc>
              <a:spcBef>
                <a:spcPts val="0"/>
              </a:spcBef>
            </a:pPr>
            <a:r>
              <a:rPr lang="en-US" sz="1800" dirty="0"/>
              <a:t>“On the fourth day, they used to say, ‘0 Lord, Thou God to whom vengeance belongeth, shine forth’ (Psalm 94).</a:t>
            </a:r>
          </a:p>
          <a:p>
            <a:pPr lvl="1">
              <a:lnSpc>
                <a:spcPct val="100000"/>
              </a:lnSpc>
              <a:spcBef>
                <a:spcPts val="0"/>
              </a:spcBef>
            </a:pPr>
            <a:r>
              <a:rPr lang="en-US" sz="1800" dirty="0"/>
              <a:t>“On the fifth day, they used to say, ‘Sing aloud unto God our strength, shout aloud to the God of Jacob’ (Psalm 81).</a:t>
            </a:r>
          </a:p>
          <a:p>
            <a:pPr lvl="1">
              <a:lnSpc>
                <a:spcPct val="100000"/>
              </a:lnSpc>
              <a:spcBef>
                <a:spcPts val="0"/>
              </a:spcBef>
            </a:pPr>
            <a:r>
              <a:rPr lang="en-US" sz="1800" dirty="0"/>
              <a:t>“On the sixth day, they used to say, ‘A Psalm. A song for the sabbath day (Psalm 92). A Psalm, a song for the time to come, for the day that will be all sabbath and rest for everlasting life” </a:t>
            </a:r>
            <a:r>
              <a:rPr lang="en-US" sz="1600" dirty="0"/>
              <a:t>(via “Interesting Facts About The Book Of Psalms,” Stuart </a:t>
            </a:r>
            <a:r>
              <a:rPr lang="en-US" sz="1600" dirty="0" err="1"/>
              <a:t>Dauermann</a:t>
            </a:r>
            <a:r>
              <a:rPr lang="en-US" sz="1600" dirty="0"/>
              <a:t>, Jews for Jesus Newsletter).</a:t>
            </a:r>
            <a:endParaRPr lang="en-US" sz="1800" dirty="0"/>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57B2E2F8-04E1-45BA-8AE1-AFB4C5AD0BF4}"/>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243248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52401" y="1256910"/>
            <a:ext cx="8839199" cy="5262979"/>
          </a:xfrm>
        </p:spPr>
        <p:txBody>
          <a:bodyPr wrap="square">
            <a:spAutoFit/>
          </a:bodyPr>
          <a:lstStyle/>
          <a:p>
            <a:pPr marL="0" indent="0">
              <a:lnSpc>
                <a:spcPct val="100000"/>
              </a:lnSpc>
              <a:spcBef>
                <a:spcPts val="0"/>
              </a:spcBef>
              <a:buNone/>
            </a:pPr>
            <a:r>
              <a:rPr lang="en-US" sz="2400" b="1" dirty="0"/>
              <a:t>VI. The Uses of the Book of Psalms</a:t>
            </a:r>
          </a:p>
          <a:p>
            <a:pPr marL="0" indent="0">
              <a:lnSpc>
                <a:spcPct val="100000"/>
              </a:lnSpc>
              <a:spcBef>
                <a:spcPts val="0"/>
              </a:spcBef>
              <a:buNone/>
            </a:pPr>
            <a:r>
              <a:rPr lang="en-US" sz="2400" b="1" dirty="0"/>
              <a:t>B. First century Christians.</a:t>
            </a:r>
          </a:p>
          <a:p>
            <a:pPr marL="744538" lvl="1" indent="-287338">
              <a:lnSpc>
                <a:spcPct val="100000"/>
              </a:lnSpc>
              <a:spcBef>
                <a:spcPts val="0"/>
              </a:spcBef>
              <a:buNone/>
            </a:pPr>
            <a:r>
              <a:rPr lang="en-US" dirty="0"/>
              <a:t>1. The early church recognized the value of the psalms in praising God and expressing their faith and trust in Him and used them in their public worship (cf. Ephesians 5:19; Colossians 3:16; James 5:13).</a:t>
            </a:r>
          </a:p>
          <a:p>
            <a:pPr marL="744538" lvl="1" indent="-287338">
              <a:lnSpc>
                <a:spcPct val="100000"/>
              </a:lnSpc>
              <a:spcBef>
                <a:spcPts val="0"/>
              </a:spcBef>
              <a:buNone/>
            </a:pPr>
            <a:r>
              <a:rPr lang="en-US" dirty="0"/>
              <a:t>2. “After Jesus had instituted the Lord’s Supper, he and the Twelve sang a hymn (Matthew 26:30). This consisted of the latter half of the Hallel (or Hallelujah) psalms (Psalms 115-118), which the Jews sang after eating the Passover meal” (John T. Willis, The Way of Life Series: Insights from the Psalms, Volume I, page 1).</a:t>
            </a:r>
          </a:p>
          <a:p>
            <a:pPr marL="744538" lvl="1" indent="-287338">
              <a:lnSpc>
                <a:spcPct val="100000"/>
              </a:lnSpc>
              <a:spcBef>
                <a:spcPts val="0"/>
              </a:spcBef>
              <a:buNone/>
            </a:pPr>
            <a:r>
              <a:rPr lang="en-US" dirty="0"/>
              <a:t>3. “Christ’s favorite Old Testament section must have been Psalms because He quoted from it more often than any other book!” (Ramsey, 3).</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341A9644-967D-4BE8-9942-9611E66C2E2A}"/>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705186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2"/>
            <a:ext cx="7886700" cy="2952603"/>
          </a:xfrm>
        </p:spPr>
        <p:txBody>
          <a:bodyPr>
            <a:spAutoFit/>
          </a:bodyPr>
          <a:lstStyle/>
          <a:p>
            <a:pPr marL="0" indent="0">
              <a:buNone/>
            </a:pPr>
            <a:r>
              <a:rPr lang="en-US" b="1" dirty="0"/>
              <a:t>VI. The Uses of the Book of Psalms</a:t>
            </a:r>
          </a:p>
          <a:p>
            <a:pPr marL="0" indent="0">
              <a:buNone/>
            </a:pPr>
            <a:r>
              <a:rPr lang="en-US" b="1" dirty="0"/>
              <a:t>B. First century Christians.</a:t>
            </a:r>
          </a:p>
          <a:p>
            <a:pPr marL="801688" indent="-339725">
              <a:buNone/>
            </a:pPr>
            <a:r>
              <a:rPr lang="en-US" dirty="0"/>
              <a:t>4. “That Psalms was a favorite book of the first-century believers is shown by the fact that of the New Testament’s 283 direct quotations from the Old Testament, 116 are from Psalms” </a:t>
            </a:r>
            <a:r>
              <a:rPr lang="en-US" sz="2000" dirty="0"/>
              <a:t>(Irving L. Jensen, Jensen’s Survey of the Old Testament, page 272).</a:t>
            </a:r>
            <a:endParaRPr lang="en-US" dirty="0"/>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76B31D11-9937-4C03-A39E-21A844C4204E}"/>
              </a:ext>
            </a:extLst>
          </p:cNvPr>
          <p:cNvSpPr>
            <a:spLocks noGrp="1"/>
          </p:cNvSpPr>
          <p:nvPr>
            <p:ph type="title"/>
          </p:nvPr>
        </p:nvSpPr>
        <p:spPr>
          <a:xfrm>
            <a:off x="1419878" y="209869"/>
            <a:ext cx="6338929" cy="978729"/>
          </a:xfrm>
        </p:spPr>
        <p:txBody>
          <a:bodyPr wrap="square">
            <a:spAutoFit/>
          </a:bodyPr>
          <a:lstStyle/>
          <a:p>
            <a:pPr algn="ctr"/>
            <a:r>
              <a:rPr lang="en-US" sz="3200" b="1" dirty="0">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latin typeface="Tahoma" panose="020B0604030504040204" pitchFamily="34" charset="0"/>
                <a:ea typeface="Tahoma" panose="020B0604030504040204" pitchFamily="34" charset="0"/>
                <a:cs typeface="Times New Roman" panose="02020603050405020304" pitchFamily="18" charset="0"/>
              </a:rPr>
            </a:br>
            <a:r>
              <a:rPr lang="en-US" sz="3200" b="1" dirty="0">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7724825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1474</TotalTime>
  <Words>1352</Words>
  <Application>Microsoft Office PowerPoint</Application>
  <PresentationFormat>On-screen Show (4:3)</PresentationFormat>
  <Paragraphs>60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Tahoma</vt:lpstr>
      <vt:lpstr>Times New Roman</vt:lpstr>
      <vt:lpstr>Office Theme</vt:lpstr>
      <vt:lpstr>An Introduction to the Psalms Compiled by Gene Taylor  An Introduction to the Psalms  Studying the Psalms https://www.padfield.com/acrobat/taylor/studying-psalms.pdf</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The Psalms (12-19-21)</dc:title>
  <dc:creator>Micky Galloway</dc:creator>
  <cp:lastModifiedBy>Richard Lidh</cp:lastModifiedBy>
  <cp:revision>10</cp:revision>
  <cp:lastPrinted>2021-12-28T17:12:37Z</cp:lastPrinted>
  <dcterms:created xsi:type="dcterms:W3CDTF">2021-12-17T21:47:34Z</dcterms:created>
  <dcterms:modified xsi:type="dcterms:W3CDTF">2021-12-28T17:12:41Z</dcterms:modified>
</cp:coreProperties>
</file>